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68" r:id="rId4"/>
    <p:sldId id="258" r:id="rId5"/>
    <p:sldId id="261" r:id="rId6"/>
    <p:sldId id="262" r:id="rId7"/>
    <p:sldId id="274" r:id="rId8"/>
    <p:sldId id="269" r:id="rId9"/>
    <p:sldId id="259" r:id="rId10"/>
    <p:sldId id="275" r:id="rId11"/>
    <p:sldId id="270" r:id="rId12"/>
    <p:sldId id="263" r:id="rId13"/>
    <p:sldId id="264" r:id="rId14"/>
    <p:sldId id="271" r:id="rId15"/>
    <p:sldId id="265" r:id="rId16"/>
    <p:sldId id="272" r:id="rId17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CF1EA-F1B4-4933-94DE-B80C1BF5C7A8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5E6E4-07A4-4153-A935-078820D445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051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5E6E4-07A4-4153-A935-078820D4455F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46238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AA29DC1-922B-4070-A5A7-CEF425C1388E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136CC60-33B9-43B4-BEA9-B469E1C73A89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63688" y="1844824"/>
            <a:ext cx="5723468" cy="1346153"/>
          </a:xfrm>
        </p:spPr>
        <p:txBody>
          <a:bodyPr>
            <a:noAutofit/>
          </a:bodyPr>
          <a:lstStyle/>
          <a:p>
            <a:r>
              <a:rPr lang="hr-HR" sz="3600" dirty="0" smtClean="0"/>
              <a:t>SASTANAK SUVLASNIKA ZGRADE SJENJAK 28</a:t>
            </a:r>
            <a:endParaRPr lang="hr-HR" sz="3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63688" y="3356992"/>
            <a:ext cx="5712179" cy="1524000"/>
          </a:xfrm>
        </p:spPr>
        <p:txBody>
          <a:bodyPr>
            <a:normAutofit/>
          </a:bodyPr>
          <a:lstStyle/>
          <a:p>
            <a:r>
              <a:rPr lang="hr-HR" sz="2800" dirty="0" smtClean="0"/>
              <a:t>24.01.2018.</a:t>
            </a:r>
          </a:p>
          <a:p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262451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1600" b="1" dirty="0" smtClean="0"/>
              <a:t>2. ISPLATA </a:t>
            </a:r>
            <a:r>
              <a:rPr lang="hr-HR" sz="1600" b="1" dirty="0"/>
              <a:t>NAKNADE ZA UPRAVLJANJE UPRAVITELJU ZGRADE – NOVOPROJEKT D.O.O</a:t>
            </a:r>
            <a:endParaRPr lang="hr-HR" sz="1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sz="3200" u="sng" dirty="0"/>
              <a:t>OBVEZA ISPLATE NAKNADE – U PROTIVNOM MOGUĆNOST OVRŠNOG POSTUPKA</a:t>
            </a:r>
          </a:p>
          <a:p>
            <a:endParaRPr lang="hr-HR" sz="3200" i="1" dirty="0">
              <a:solidFill>
                <a:srgbClr val="FF0000"/>
              </a:solidFill>
            </a:endParaRPr>
          </a:p>
          <a:p>
            <a:r>
              <a:rPr lang="hr-HR" sz="3200" dirty="0"/>
              <a:t>Temeljem zaključenog ugovora s Upraviteljem:</a:t>
            </a:r>
          </a:p>
          <a:p>
            <a:pPr marL="0" indent="0">
              <a:buNone/>
            </a:pPr>
            <a:r>
              <a:rPr lang="hr-HR" b="1" i="1" dirty="0"/>
              <a:t>	</a:t>
            </a:r>
          </a:p>
          <a:p>
            <a:pPr marL="0" indent="0">
              <a:buNone/>
            </a:pPr>
            <a:r>
              <a:rPr lang="hr-HR" b="1" i="1" u="sng" dirty="0"/>
              <a:t>ČL. 14 UGOVORA O UPRAVLJANJU ZGRADOM</a:t>
            </a:r>
          </a:p>
          <a:p>
            <a:pPr marL="0" indent="0">
              <a:buNone/>
            </a:pPr>
            <a:endParaRPr lang="hr-HR" b="1" i="1" u="sng" dirty="0"/>
          </a:p>
          <a:p>
            <a:pPr marL="0" indent="0">
              <a:buNone/>
            </a:pPr>
            <a:r>
              <a:rPr lang="hr-HR" i="1" dirty="0"/>
              <a:t>Suvlasnici su suglasni kako će za poslove utvrđene ovim Ugovorom Upravitelju plaćati mjesečnu naknadu 0,38 kn/m2. Naknada za rad Upravitelju plaća se iz sredstava pričuve do 10-og u mjesecu za prethodni mjesec prema izdanom računu od strane Upravitelja s priloženom specifikacijom izvršenih obveza. </a:t>
            </a:r>
          </a:p>
          <a:p>
            <a:pPr marL="0" indent="0">
              <a:buNone/>
            </a:pPr>
            <a:r>
              <a:rPr lang="hr-HR" b="1" i="1" dirty="0">
                <a:solidFill>
                  <a:srgbClr val="FF0000"/>
                </a:solidFill>
              </a:rPr>
              <a:t>U slučaju neizvršenja ugovorenih obveza iz neopravdanih razloga zadržava se 10% od ugovorene naknade upravitelja dok ne izvrši neizvršenu obvezu. </a:t>
            </a:r>
          </a:p>
          <a:p>
            <a:pPr marL="0" indent="0">
              <a:buNone/>
            </a:pPr>
            <a:endParaRPr lang="hr-HR" b="1" i="1" dirty="0">
              <a:solidFill>
                <a:srgbClr val="FF0000"/>
              </a:solidFill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909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000" b="1" dirty="0"/>
              <a:t>3. SANACIJA KROVIŠTA</a:t>
            </a:r>
            <a:endParaRPr lang="hr-HR" sz="40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782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1800" b="1" dirty="0" smtClean="0"/>
              <a:t>3. SANACIJA KROVIŠTA</a:t>
            </a:r>
            <a:endParaRPr lang="hr-HR" sz="1800" b="1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Gorući problem, opasan po život svih stanara i prolaznika</a:t>
            </a:r>
          </a:p>
          <a:p>
            <a:r>
              <a:rPr lang="hr-HR" dirty="0" smtClean="0"/>
              <a:t>Rješava se od --- kada je prvi puta upućen mail </a:t>
            </a:r>
            <a:r>
              <a:rPr lang="hr-HR" dirty="0" err="1" smtClean="0"/>
              <a:t>Novoprojektu</a:t>
            </a:r>
            <a:endParaRPr lang="hr-HR" dirty="0" smtClean="0"/>
          </a:p>
          <a:p>
            <a:r>
              <a:rPr lang="hr-HR" dirty="0" smtClean="0"/>
              <a:t>Rezultat: problem nije </a:t>
            </a:r>
            <a:r>
              <a:rPr lang="hr-HR" dirty="0" smtClean="0"/>
              <a:t>riješen</a:t>
            </a:r>
            <a:r>
              <a:rPr lang="hr-HR" dirty="0" smtClean="0"/>
              <a:t>, niti </a:t>
            </a:r>
            <a:r>
              <a:rPr lang="hr-HR" dirty="0" smtClean="0"/>
              <a:t>jedno </a:t>
            </a:r>
            <a:r>
              <a:rPr lang="hr-HR" dirty="0" smtClean="0"/>
              <a:t>rješenje nije prihvaćeno, opasnost po život i dalje postoji</a:t>
            </a:r>
            <a:endParaRPr lang="hr-HR" dirty="0"/>
          </a:p>
        </p:txBody>
      </p:sp>
      <p:pic>
        <p:nvPicPr>
          <p:cNvPr id="1026" name="Picture 2" descr="Slikovni rezultat za gif hamm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581128"/>
            <a:ext cx="1439999" cy="14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75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1800" b="1" dirty="0" smtClean="0"/>
              <a:t>3. SANACIJA KROVIŠTA</a:t>
            </a:r>
            <a:endParaRPr lang="hr-HR" sz="1800" b="1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Gorući problem, opasan po život svih stanara i prolaznika</a:t>
            </a:r>
          </a:p>
          <a:p>
            <a:r>
              <a:rPr lang="hr-HR" dirty="0" smtClean="0"/>
              <a:t>RJEŠENJE…</a:t>
            </a:r>
          </a:p>
        </p:txBody>
      </p:sp>
    </p:spTree>
    <p:extLst>
      <p:ext uri="{BB962C8B-B14F-4D97-AF65-F5344CB8AC3E}">
        <p14:creationId xmlns:p14="http://schemas.microsoft.com/office/powerpoint/2010/main" val="32803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63688" y="2564904"/>
            <a:ext cx="5723468" cy="1828090"/>
          </a:xfrm>
        </p:spPr>
        <p:txBody>
          <a:bodyPr>
            <a:normAutofit/>
          </a:bodyPr>
          <a:lstStyle/>
          <a:p>
            <a:r>
              <a:rPr lang="hr-HR" sz="3600" b="1" dirty="0"/>
              <a:t>4. RASPRAVA O </a:t>
            </a:r>
            <a:r>
              <a:rPr lang="hr-HR" sz="3600" b="1" dirty="0" smtClean="0"/>
              <a:t>DALNJEM UPRAVLJANJU ZGRADOM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410492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2"/>
          </a:xfrm>
        </p:spPr>
        <p:txBody>
          <a:bodyPr>
            <a:noAutofit/>
          </a:bodyPr>
          <a:lstStyle/>
          <a:p>
            <a:r>
              <a:rPr lang="hr-HR" sz="1800" b="1" dirty="0"/>
              <a:t>4</a:t>
            </a:r>
            <a:r>
              <a:rPr lang="hr-HR" sz="1800" b="1" dirty="0" smtClean="0"/>
              <a:t>. </a:t>
            </a:r>
            <a:r>
              <a:rPr lang="hr-HR" sz="1800" b="1" dirty="0"/>
              <a:t>RASPRAVA O DALNJEM UPRAVLJANJU ZGRADOM</a:t>
            </a:r>
            <a:endParaRPr lang="hr-HR" sz="1800" b="1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Novoprojekt</a:t>
            </a:r>
            <a:r>
              <a:rPr lang="hr-HR" dirty="0" smtClean="0"/>
              <a:t> – za / protiv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Zavod za stanovanje - </a:t>
            </a:r>
            <a:r>
              <a:rPr lang="hr-HR" dirty="0"/>
              <a:t>za / protiv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32852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3600" b="1" dirty="0"/>
              <a:t>5. PITANJA, PRIJEDLOZI, RAZNO</a:t>
            </a:r>
            <a:endParaRPr lang="hr-HR" sz="36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50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65245" cy="1202485"/>
          </a:xfrm>
        </p:spPr>
        <p:txBody>
          <a:bodyPr/>
          <a:lstStyle/>
          <a:p>
            <a:r>
              <a:rPr lang="hr-HR" dirty="0" smtClean="0"/>
              <a:t>DNEVNI RED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9632" y="1844824"/>
            <a:ext cx="6840760" cy="4176464"/>
          </a:xfrm>
        </p:spPr>
        <p:txBody>
          <a:bodyPr>
            <a:noAutofit/>
          </a:bodyPr>
          <a:lstStyle/>
          <a:p>
            <a:r>
              <a:rPr lang="hr-HR" sz="2000" b="1" dirty="0" smtClean="0"/>
              <a:t>1. PRIMOPREDAJA I PREUZIMANJE ULOGE PREDSTAVNIKA SUVLASNIKA </a:t>
            </a:r>
          </a:p>
          <a:p>
            <a:pPr marL="0" indent="0">
              <a:buNone/>
            </a:pPr>
            <a:endParaRPr lang="hr-HR" sz="2000" b="1" dirty="0" smtClean="0"/>
          </a:p>
          <a:p>
            <a:r>
              <a:rPr lang="hr-HR" sz="2000" b="1" dirty="0" smtClean="0"/>
              <a:t>2. ISPLATA NAKNADE ZA UPRAVLJANJE UPRAVITELJU ZGRADE </a:t>
            </a:r>
            <a:r>
              <a:rPr lang="hr-HR" sz="2000" b="1" dirty="0" smtClean="0"/>
              <a:t>I PREDSTAVNIKU STANARA</a:t>
            </a:r>
            <a:endParaRPr lang="hr-HR" sz="2000" b="1" dirty="0" smtClean="0"/>
          </a:p>
          <a:p>
            <a:pPr marL="0" indent="0">
              <a:buNone/>
            </a:pPr>
            <a:endParaRPr lang="hr-HR" sz="2000" b="1" dirty="0" smtClean="0"/>
          </a:p>
          <a:p>
            <a:r>
              <a:rPr lang="hr-HR" sz="2000" b="1" dirty="0" smtClean="0"/>
              <a:t>3. SANACIJA KROVIŠTA </a:t>
            </a:r>
          </a:p>
          <a:p>
            <a:pPr marL="0" indent="0">
              <a:buNone/>
            </a:pPr>
            <a:endParaRPr lang="hr-HR" sz="2000" b="1" dirty="0" smtClean="0"/>
          </a:p>
          <a:p>
            <a:r>
              <a:rPr lang="hr-HR" sz="2000" b="1" dirty="0" smtClean="0"/>
              <a:t>4. </a:t>
            </a:r>
            <a:r>
              <a:rPr lang="hr-HR" sz="2000" b="1" dirty="0" smtClean="0"/>
              <a:t>RASPRAVA O DALNJEM UPRAVLJANJU ZGRADOM</a:t>
            </a:r>
            <a:endParaRPr lang="hr-HR" sz="2000" b="1" dirty="0" smtClean="0"/>
          </a:p>
          <a:p>
            <a:pPr marL="0" indent="0">
              <a:buNone/>
            </a:pPr>
            <a:endParaRPr lang="hr-HR" sz="2000" b="1" dirty="0" smtClean="0"/>
          </a:p>
          <a:p>
            <a:r>
              <a:rPr lang="hr-HR" sz="2000" b="1" dirty="0" smtClean="0"/>
              <a:t>5. PITANJA, PRIJEDLOZI, RAZNO </a:t>
            </a:r>
            <a:endParaRPr lang="hr-HR" sz="2000" b="1" dirty="0"/>
          </a:p>
        </p:txBody>
      </p:sp>
    </p:spTree>
    <p:extLst>
      <p:ext uri="{BB962C8B-B14F-4D97-AF65-F5344CB8AC3E}">
        <p14:creationId xmlns:p14="http://schemas.microsoft.com/office/powerpoint/2010/main" val="17882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691680" y="2132856"/>
            <a:ext cx="5723468" cy="2548170"/>
          </a:xfrm>
        </p:spPr>
        <p:txBody>
          <a:bodyPr>
            <a:noAutofit/>
          </a:bodyPr>
          <a:lstStyle/>
          <a:p>
            <a:r>
              <a:rPr lang="hr-HR" sz="3600" b="1" dirty="0"/>
              <a:t>1. PRIMOPREDAJA I PREUZIMANJE ULOGE PREDSTAVNIKA SUVLASNIKA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163618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531298"/>
          </a:xfrm>
        </p:spPr>
        <p:txBody>
          <a:bodyPr>
            <a:noAutofit/>
          </a:bodyPr>
          <a:lstStyle/>
          <a:p>
            <a:r>
              <a:rPr lang="hr-HR" sz="1800" b="1" dirty="0"/>
              <a:t>1. </a:t>
            </a:r>
            <a:r>
              <a:rPr lang="hr-HR" sz="1800" b="1" dirty="0" smtClean="0"/>
              <a:t>PRIMOPREDAJA I PREUZIMANJE </a:t>
            </a:r>
            <a:r>
              <a:rPr lang="hr-HR" sz="1800" b="1" dirty="0" smtClean="0"/>
              <a:t>ULOGE PREDSTAVNIKA SUVLASNIKA</a:t>
            </a:r>
            <a:endParaRPr lang="hr-HR" sz="1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75656" y="2708920"/>
            <a:ext cx="6196405" cy="3230173"/>
          </a:xfrm>
        </p:spPr>
        <p:txBody>
          <a:bodyPr>
            <a:normAutofit/>
          </a:bodyPr>
          <a:lstStyle/>
          <a:p>
            <a:r>
              <a:rPr lang="hr-HR" sz="2800" b="1" dirty="0" smtClean="0"/>
              <a:t>NOVI PREDSTAVNIK</a:t>
            </a:r>
          </a:p>
          <a:p>
            <a:pPr lvl="2"/>
            <a:r>
              <a:rPr lang="hr-HR" sz="2400" dirty="0" smtClean="0"/>
              <a:t>DEAN </a:t>
            </a:r>
            <a:r>
              <a:rPr lang="hr-HR" sz="2400" dirty="0" smtClean="0"/>
              <a:t>CIKOVAC, </a:t>
            </a:r>
            <a:r>
              <a:rPr lang="hr-HR" sz="2400" dirty="0" err="1" smtClean="0"/>
              <a:t>mag</a:t>
            </a:r>
            <a:r>
              <a:rPr lang="hr-HR" sz="2400" dirty="0" smtClean="0"/>
              <a:t>. </a:t>
            </a:r>
            <a:r>
              <a:rPr lang="hr-HR" sz="2400" dirty="0" err="1" smtClean="0"/>
              <a:t>edu</a:t>
            </a:r>
            <a:r>
              <a:rPr lang="hr-HR" sz="2400" dirty="0" smtClean="0"/>
              <a:t>. </a:t>
            </a:r>
            <a:r>
              <a:rPr lang="hr-HR" sz="2400" dirty="0" err="1" smtClean="0"/>
              <a:t>phil</a:t>
            </a:r>
            <a:r>
              <a:rPr lang="hr-HR" sz="2400" dirty="0" smtClean="0"/>
              <a:t>.</a:t>
            </a:r>
            <a:endParaRPr lang="hr-HR" sz="2400" dirty="0" smtClean="0"/>
          </a:p>
          <a:p>
            <a:pPr marL="685800" lvl="2" indent="0">
              <a:buNone/>
            </a:pPr>
            <a:endParaRPr lang="hr-HR" sz="2400" dirty="0" smtClean="0"/>
          </a:p>
          <a:p>
            <a:r>
              <a:rPr lang="hr-HR" sz="2800" b="1" dirty="0" smtClean="0"/>
              <a:t>ZAMJENICI</a:t>
            </a:r>
          </a:p>
          <a:p>
            <a:pPr lvl="2"/>
            <a:r>
              <a:rPr lang="hr-HR" sz="2400" dirty="0" smtClean="0"/>
              <a:t>BOJAN </a:t>
            </a:r>
            <a:r>
              <a:rPr lang="hr-HR" sz="2400" dirty="0" smtClean="0"/>
              <a:t>BORJANIĆ, dipl. ing.</a:t>
            </a:r>
            <a:endParaRPr lang="hr-HR" sz="2400" dirty="0" smtClean="0"/>
          </a:p>
          <a:p>
            <a:pPr lvl="2"/>
            <a:r>
              <a:rPr lang="hr-HR" sz="2400" dirty="0" smtClean="0"/>
              <a:t>IVANA </a:t>
            </a:r>
            <a:r>
              <a:rPr lang="hr-HR" sz="2400" dirty="0" smtClean="0"/>
              <a:t>RUKAVINA, dipl. </a:t>
            </a:r>
            <a:r>
              <a:rPr lang="hr-HR" sz="2400" dirty="0" err="1" smtClean="0"/>
              <a:t>iur</a:t>
            </a:r>
            <a:r>
              <a:rPr lang="hr-HR" sz="2400" dirty="0" smtClean="0"/>
              <a:t>.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74075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87624" y="2020067"/>
            <a:ext cx="6696744" cy="3703002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hr-HR" sz="3000" b="1" u="sng" dirty="0" smtClean="0"/>
              <a:t>OBVEZE </a:t>
            </a:r>
            <a:r>
              <a:rPr lang="hr-HR" sz="3000" b="1" u="sng" dirty="0" smtClean="0"/>
              <a:t>PREDSTAVNIKA SUVLASNIKA:</a:t>
            </a:r>
            <a:endParaRPr lang="hr-HR" sz="3000" dirty="0" smtClean="0"/>
          </a:p>
          <a:p>
            <a:pPr lvl="1" fontAlgn="base">
              <a:spcAft>
                <a:spcPts val="600"/>
              </a:spcAft>
            </a:pPr>
            <a:r>
              <a:rPr lang="vi-VN" sz="2800" dirty="0"/>
              <a:t>sudjelovati u odabiru izvoditelja </a:t>
            </a:r>
            <a:r>
              <a:rPr lang="vi-VN" sz="2800" dirty="0" smtClean="0"/>
              <a:t>radova</a:t>
            </a:r>
            <a:endParaRPr lang="vi-VN" sz="2800" dirty="0"/>
          </a:p>
          <a:p>
            <a:pPr lvl="1" fontAlgn="base">
              <a:spcAft>
                <a:spcPts val="600"/>
              </a:spcAft>
            </a:pPr>
            <a:r>
              <a:rPr lang="vi-VN" sz="2800" dirty="0"/>
              <a:t>ovjeravati radne </a:t>
            </a:r>
            <a:r>
              <a:rPr lang="vi-VN" sz="2800" dirty="0" smtClean="0"/>
              <a:t>naloge</a:t>
            </a:r>
            <a:endParaRPr lang="vi-VN" sz="2800" dirty="0"/>
          </a:p>
          <a:p>
            <a:pPr lvl="1" fontAlgn="base">
              <a:spcAft>
                <a:spcPts val="600"/>
              </a:spcAft>
            </a:pPr>
            <a:r>
              <a:rPr lang="vi-VN" sz="2800" dirty="0"/>
              <a:t>voditi brigu o provođenju kućnog </a:t>
            </a:r>
            <a:r>
              <a:rPr lang="vi-VN" sz="2800" dirty="0" smtClean="0"/>
              <a:t>reda</a:t>
            </a:r>
            <a:endParaRPr lang="vi-VN" sz="2800" dirty="0"/>
          </a:p>
          <a:p>
            <a:pPr lvl="1" fontAlgn="base">
              <a:spcAft>
                <a:spcPts val="600"/>
              </a:spcAft>
            </a:pPr>
            <a:r>
              <a:rPr lang="vi-VN" sz="2800" dirty="0">
                <a:latin typeface="Arial (tijelo)"/>
              </a:rPr>
              <a:t>redovito </a:t>
            </a:r>
            <a:r>
              <a:rPr lang="hr-HR" sz="2800" dirty="0" smtClean="0">
                <a:latin typeface="Arial (tijelo)"/>
              </a:rPr>
              <a:t>informirati</a:t>
            </a:r>
            <a:r>
              <a:rPr lang="vi-VN" sz="2800" dirty="0" smtClean="0">
                <a:latin typeface="Arial (tijelo)"/>
              </a:rPr>
              <a:t> </a:t>
            </a:r>
            <a:r>
              <a:rPr lang="vi-VN" sz="2800" dirty="0">
                <a:latin typeface="Arial (tijelo)"/>
              </a:rPr>
              <a:t>suvlasnike o svim važnijim pitanjima vezanim uz </a:t>
            </a:r>
            <a:r>
              <a:rPr lang="vi-VN" sz="2800" dirty="0" smtClean="0">
                <a:latin typeface="Arial (tijelo)"/>
              </a:rPr>
              <a:t>upravljanje</a:t>
            </a:r>
            <a:endParaRPr lang="hr-HR" sz="2800" dirty="0" smtClean="0"/>
          </a:p>
          <a:p>
            <a:pPr lvl="1"/>
            <a:endParaRPr lang="hr-HR" dirty="0" smtClean="0"/>
          </a:p>
          <a:p>
            <a:pPr lvl="1"/>
            <a:endParaRPr lang="hr-HR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1800" b="1" dirty="0"/>
              <a:t>1. </a:t>
            </a:r>
            <a:r>
              <a:rPr lang="hr-HR" sz="1800" b="1" dirty="0" smtClean="0"/>
              <a:t>PRIMOPREDAJA I PREUZIMANJE </a:t>
            </a:r>
            <a:r>
              <a:rPr lang="hr-HR" sz="1800" b="1" dirty="0" smtClean="0"/>
              <a:t>ULOGE PREDSTAVNIKA SUVLASNIKA</a:t>
            </a:r>
            <a:endParaRPr lang="hr-HR" sz="1800" b="1" dirty="0"/>
          </a:p>
        </p:txBody>
      </p:sp>
    </p:spTree>
    <p:extLst>
      <p:ext uri="{BB962C8B-B14F-4D97-AF65-F5344CB8AC3E}">
        <p14:creationId xmlns:p14="http://schemas.microsoft.com/office/powerpoint/2010/main" val="111050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608" y="2119256"/>
            <a:ext cx="7200800" cy="3902032"/>
          </a:xfrm>
        </p:spPr>
        <p:txBody>
          <a:bodyPr>
            <a:normAutofit/>
          </a:bodyPr>
          <a:lstStyle/>
          <a:p>
            <a:r>
              <a:rPr lang="hr-HR" b="1" u="sng" dirty="0" smtClean="0"/>
              <a:t>CILJEVI NOVOG </a:t>
            </a:r>
            <a:r>
              <a:rPr lang="hr-HR" b="1" u="sng" dirty="0" smtClean="0"/>
              <a:t>PREDSTAVNIKA SUVLASNIKA </a:t>
            </a:r>
            <a:r>
              <a:rPr lang="hr-HR" b="1" u="sng" dirty="0" smtClean="0"/>
              <a:t>I NJEGOVIH ZAMJENIKA:</a:t>
            </a:r>
          </a:p>
          <a:p>
            <a:pPr marL="0" indent="0">
              <a:buNone/>
            </a:pPr>
            <a:endParaRPr lang="hr-HR" sz="1400" b="1" u="sng" dirty="0" smtClean="0"/>
          </a:p>
          <a:p>
            <a:pPr lvl="1"/>
            <a:r>
              <a:rPr lang="hr-HR" sz="1900" dirty="0" smtClean="0"/>
              <a:t>Dobrobit zgrade te siguran i ugodan boravak svih </a:t>
            </a:r>
            <a:r>
              <a:rPr lang="hr-HR" sz="1900" dirty="0" smtClean="0"/>
              <a:t>stanara</a:t>
            </a:r>
          </a:p>
          <a:p>
            <a:pPr lvl="1"/>
            <a:r>
              <a:rPr lang="hr-HR" sz="1900" dirty="0" smtClean="0"/>
              <a:t>Jasna</a:t>
            </a:r>
            <a:r>
              <a:rPr lang="hr-HR" sz="1900" dirty="0" smtClean="0"/>
              <a:t> i konkretna komunikacija </a:t>
            </a:r>
            <a:r>
              <a:rPr lang="hr-HR" sz="1900" dirty="0" smtClean="0"/>
              <a:t>s Upraviteljem</a:t>
            </a:r>
          </a:p>
          <a:p>
            <a:pPr lvl="1"/>
            <a:r>
              <a:rPr lang="hr-HR" sz="1900" dirty="0" smtClean="0"/>
              <a:t>Zajedničko </a:t>
            </a:r>
            <a:r>
              <a:rPr lang="hr-HR" sz="1900" dirty="0"/>
              <a:t>p</a:t>
            </a:r>
            <a:r>
              <a:rPr lang="hr-HR" sz="1900" dirty="0" smtClean="0"/>
              <a:t>laniranje jednogodišnjim </a:t>
            </a:r>
            <a:r>
              <a:rPr lang="hr-HR" sz="1900" dirty="0" smtClean="0"/>
              <a:t>i višegodišnjim programom radova</a:t>
            </a:r>
          </a:p>
          <a:p>
            <a:pPr lvl="1"/>
            <a:r>
              <a:rPr lang="hr-HR" sz="1900" dirty="0" smtClean="0"/>
              <a:t>Transparentna evidencija ostvarivanja programa te redovitih i izvanrednih </a:t>
            </a:r>
            <a:r>
              <a:rPr lang="hr-HR" sz="1900" dirty="0" smtClean="0"/>
              <a:t>radova</a:t>
            </a:r>
          </a:p>
          <a:p>
            <a:pPr lvl="1"/>
            <a:r>
              <a:rPr lang="hr-HR" sz="1900" dirty="0" smtClean="0"/>
              <a:t>Transparentno praćenje </a:t>
            </a:r>
            <a:r>
              <a:rPr lang="hr-HR" sz="1900" dirty="0" smtClean="0"/>
              <a:t>realizacije dogovorenih radova </a:t>
            </a:r>
            <a:r>
              <a:rPr lang="hr-HR" sz="1900" dirty="0" smtClean="0"/>
              <a:t>i troškova</a:t>
            </a:r>
            <a:endParaRPr lang="hr-HR" sz="1900" dirty="0" smtClean="0"/>
          </a:p>
          <a:p>
            <a:pPr lvl="1"/>
            <a:endParaRPr lang="hr-HR" sz="1900" dirty="0" smtClean="0"/>
          </a:p>
          <a:p>
            <a:pPr lvl="1"/>
            <a:endParaRPr lang="hr-HR" sz="1900" dirty="0" smtClean="0"/>
          </a:p>
          <a:p>
            <a:pPr lvl="1"/>
            <a:endParaRPr lang="hr-HR" sz="1900" dirty="0" smtClean="0"/>
          </a:p>
          <a:p>
            <a:pPr lvl="1"/>
            <a:endParaRPr lang="hr-HR" sz="1900" dirty="0" smtClean="0"/>
          </a:p>
          <a:p>
            <a:pPr lvl="1"/>
            <a:endParaRPr lang="hr-HR" dirty="0" smtClean="0"/>
          </a:p>
          <a:p>
            <a:pPr lvl="1"/>
            <a:endParaRPr lang="hr-HR" dirty="0" smtClean="0"/>
          </a:p>
          <a:p>
            <a:pPr lvl="1"/>
            <a:endParaRPr lang="hr-HR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1800" b="1" dirty="0"/>
              <a:t>1. </a:t>
            </a:r>
            <a:r>
              <a:rPr lang="hr-HR" sz="1800" b="1" dirty="0" smtClean="0"/>
              <a:t>PRIMOPREDAJA I PREUZIMANJE </a:t>
            </a:r>
            <a:r>
              <a:rPr lang="hr-HR" sz="1800" b="1" dirty="0" smtClean="0"/>
              <a:t>ULOGE PREDSTAVNIKA SUVLASNIKA</a:t>
            </a:r>
            <a:endParaRPr lang="hr-HR" sz="1800" b="1" dirty="0"/>
          </a:p>
        </p:txBody>
      </p:sp>
    </p:spTree>
    <p:extLst>
      <p:ext uri="{BB962C8B-B14F-4D97-AF65-F5344CB8AC3E}">
        <p14:creationId xmlns:p14="http://schemas.microsoft.com/office/powerpoint/2010/main" val="2144797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1800" b="1" dirty="0"/>
              <a:t>1. PRIMOPREDAJA I PREUZIMANJE ULOGE PREDSTAVNIKA SUVLASNIKA</a:t>
            </a:r>
            <a:endParaRPr lang="hr-HR" sz="1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79442" y="1772816"/>
            <a:ext cx="6196405" cy="3974039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Dostaviti sve pozive, zapisnike i odluke sa sastanaka suvlasnika i Vijeća suvlasnika za razdoblje upravljanja </a:t>
            </a:r>
            <a:r>
              <a:rPr lang="hr-HR" dirty="0" err="1" smtClean="0"/>
              <a:t>Novoprojekta</a:t>
            </a:r>
            <a:r>
              <a:rPr lang="hr-HR" dirty="0" smtClean="0"/>
              <a:t>.</a:t>
            </a:r>
          </a:p>
          <a:p>
            <a:r>
              <a:rPr lang="hr-HR" dirty="0" smtClean="0"/>
              <a:t>Dostaviti potpisanu odluku o osnivanju VS od strane svih suvlasnika.</a:t>
            </a:r>
          </a:p>
          <a:p>
            <a:r>
              <a:rPr lang="hr-HR" dirty="0" smtClean="0"/>
              <a:t>Predati </a:t>
            </a:r>
            <a:r>
              <a:rPr lang="hr-HR" dirty="0" err="1" smtClean="0"/>
              <a:t>supotpisništvo</a:t>
            </a:r>
            <a:r>
              <a:rPr lang="hr-HR" dirty="0" smtClean="0"/>
              <a:t> naloga novom predstavniku i zamjeniku suvlasnika.</a:t>
            </a:r>
          </a:p>
          <a:p>
            <a:r>
              <a:rPr lang="hr-HR" dirty="0" smtClean="0"/>
              <a:t>Predati sve ključeve zajedničkih prostorija novom predstavniku.</a:t>
            </a:r>
          </a:p>
          <a:p>
            <a:r>
              <a:rPr lang="hr-HR" dirty="0" smtClean="0"/>
              <a:t>Predati žig zgrade (ukoliko postoji) novom predstavniku.</a:t>
            </a:r>
          </a:p>
        </p:txBody>
      </p:sp>
    </p:spTree>
    <p:extLst>
      <p:ext uri="{BB962C8B-B14F-4D97-AF65-F5344CB8AC3E}">
        <p14:creationId xmlns:p14="http://schemas.microsoft.com/office/powerpoint/2010/main" val="349683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63688" y="2132856"/>
            <a:ext cx="5723468" cy="2332146"/>
          </a:xfrm>
        </p:spPr>
        <p:txBody>
          <a:bodyPr>
            <a:noAutofit/>
          </a:bodyPr>
          <a:lstStyle/>
          <a:p>
            <a:r>
              <a:rPr lang="hr-HR" sz="3600" b="1" dirty="0"/>
              <a:t>2. ISPLATA NAKNADE ZA UPRAVLJANJE UPRAVITELJU ZGRADE – NOVOPROJEKT D.O.O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09879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5616" y="692697"/>
            <a:ext cx="6965245" cy="1008111"/>
          </a:xfrm>
        </p:spPr>
        <p:txBody>
          <a:bodyPr>
            <a:noAutofit/>
          </a:bodyPr>
          <a:lstStyle/>
          <a:p>
            <a:r>
              <a:rPr lang="hr-HR" sz="1800" b="1" dirty="0" smtClean="0"/>
              <a:t>2. ISPLATA NAKNADE ZA UPRAVLJANJE UPRAVITELJU ZGRADE – NOVOPROJEKT D.O.O</a:t>
            </a:r>
            <a:endParaRPr lang="hr-HR" sz="18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87624" y="1700808"/>
            <a:ext cx="7056784" cy="4392488"/>
          </a:xfrm>
        </p:spPr>
        <p:txBody>
          <a:bodyPr>
            <a:normAutofit fontScale="62500" lnSpcReduction="20000"/>
          </a:bodyPr>
          <a:lstStyle/>
          <a:p>
            <a:r>
              <a:rPr lang="hr-HR" sz="2000" dirty="0" smtClean="0"/>
              <a:t>Naknada za upravljanje </a:t>
            </a:r>
            <a:r>
              <a:rPr lang="hr-HR" sz="2000" dirty="0" smtClean="0"/>
              <a:t>nije plaćena od </a:t>
            </a:r>
            <a:r>
              <a:rPr lang="hr-HR" sz="2000" i="1" dirty="0" smtClean="0">
                <a:solidFill>
                  <a:srgbClr val="FF0000"/>
                </a:solidFill>
              </a:rPr>
              <a:t>7. mjeseca, 2017. godine.</a:t>
            </a:r>
          </a:p>
          <a:p>
            <a:endParaRPr lang="hr-HR" sz="2000" i="1" dirty="0">
              <a:solidFill>
                <a:srgbClr val="FF0000"/>
              </a:solidFill>
            </a:endParaRPr>
          </a:p>
          <a:p>
            <a:endParaRPr lang="hr-HR" sz="2000" i="1" dirty="0" smtClean="0">
              <a:solidFill>
                <a:srgbClr val="FF0000"/>
              </a:solidFill>
            </a:endParaRPr>
          </a:p>
          <a:p>
            <a:r>
              <a:rPr lang="hr-HR" dirty="0" smtClean="0"/>
              <a:t>7.mj</a:t>
            </a:r>
            <a:r>
              <a:rPr lang="hr-HR" dirty="0"/>
              <a:t>. 2.410,29=2.306,88(upravljanje) + 56,25(obavijest lift u kvaru) + </a:t>
            </a:r>
            <a:r>
              <a:rPr lang="hr-HR" dirty="0" smtClean="0"/>
              <a:t>47,16 (</a:t>
            </a:r>
            <a:r>
              <a:rPr lang="hr-HR" dirty="0"/>
              <a:t>lanac i </a:t>
            </a:r>
            <a:r>
              <a:rPr lang="hr-HR" dirty="0" err="1"/>
              <a:t>prstenovi</a:t>
            </a:r>
            <a:r>
              <a:rPr lang="hr-HR" dirty="0"/>
              <a:t> za ključeve vrata požarnog stubišta), dospijeće 15.08.17.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8.mj. 2.336,33=2.306,88(upravljanje) + </a:t>
            </a:r>
            <a:r>
              <a:rPr lang="hr-HR" dirty="0" smtClean="0"/>
              <a:t>29,45 (WD </a:t>
            </a:r>
            <a:r>
              <a:rPr lang="hr-HR" dirty="0"/>
              <a:t>sprej), dospijeće 18.09.17.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9.mj. 2.306,88(upravljanje), dospijeće 19.10.17.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10.mj. 2.442,92=2.306,88(upravljanje) + 136,04(76,14+59,90, staklo za oglasnu ploču i ljepilo), </a:t>
            </a:r>
            <a:r>
              <a:rPr lang="hr-HR" dirty="0" smtClean="0"/>
              <a:t>dospijeće </a:t>
            </a:r>
            <a:r>
              <a:rPr lang="hr-HR" dirty="0"/>
              <a:t>18.11.17.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11.mj. 2.306,88(upravljanje), dospijeće 15.12.17.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endParaRPr lang="hr-HR" dirty="0"/>
          </a:p>
          <a:p>
            <a:r>
              <a:rPr lang="hr-HR" dirty="0"/>
              <a:t>12.mj. 2.306,88(upravljanje), dospijeće 15.01.18</a:t>
            </a:r>
            <a:r>
              <a:rPr lang="hr-HR" dirty="0" smtClean="0"/>
              <a:t>.</a:t>
            </a:r>
          </a:p>
          <a:p>
            <a:endParaRPr lang="hr-HR" dirty="0" smtClean="0"/>
          </a:p>
          <a:p>
            <a:r>
              <a:rPr lang="hr-HR" dirty="0" smtClean="0">
                <a:solidFill>
                  <a:srgbClr val="FF0000"/>
                </a:solidFill>
              </a:rPr>
              <a:t>Ukupno = 14.110,18 kn</a:t>
            </a:r>
          </a:p>
          <a:p>
            <a:endParaRPr lang="hr-HR" sz="1600" b="1" i="1" dirty="0" smtClean="0">
              <a:solidFill>
                <a:srgbClr val="FF0000"/>
              </a:solidFill>
            </a:endParaRPr>
          </a:p>
          <a:p>
            <a:pPr marL="365760" lvl="1" indent="0">
              <a:buNone/>
            </a:pPr>
            <a:endParaRPr lang="hr-HR" sz="1600" b="1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3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ibadača">
  <a:themeElements>
    <a:clrScheme name="Pribadač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ribadač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ibadač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570</TotalTime>
  <Words>470</Words>
  <Application>Microsoft Office PowerPoint</Application>
  <PresentationFormat>Prikaz na zaslonu (4:3)</PresentationFormat>
  <Paragraphs>86</Paragraphs>
  <Slides>16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4" baseType="lpstr">
      <vt:lpstr>Arial</vt:lpstr>
      <vt:lpstr>Arial (tijelo)</vt:lpstr>
      <vt:lpstr>Brush Script MT</vt:lpstr>
      <vt:lpstr>Calibri</vt:lpstr>
      <vt:lpstr>Constantia</vt:lpstr>
      <vt:lpstr>Franklin Gothic Book</vt:lpstr>
      <vt:lpstr>Rage Italic</vt:lpstr>
      <vt:lpstr>Pribadača</vt:lpstr>
      <vt:lpstr>SASTANAK SUVLASNIKA ZGRADE SJENJAK 28</vt:lpstr>
      <vt:lpstr>DNEVNI RED</vt:lpstr>
      <vt:lpstr>1. PRIMOPREDAJA I PREUZIMANJE ULOGE PREDSTAVNIKA SUVLASNIKA</vt:lpstr>
      <vt:lpstr>1. PRIMOPREDAJA I PREUZIMANJE ULOGE PREDSTAVNIKA SUVLASNIKA</vt:lpstr>
      <vt:lpstr>1. PRIMOPREDAJA I PREUZIMANJE ULOGE PREDSTAVNIKA SUVLASNIKA</vt:lpstr>
      <vt:lpstr>1. PRIMOPREDAJA I PREUZIMANJE ULOGE PREDSTAVNIKA SUVLASNIKA</vt:lpstr>
      <vt:lpstr>1. PRIMOPREDAJA I PREUZIMANJE ULOGE PREDSTAVNIKA SUVLASNIKA</vt:lpstr>
      <vt:lpstr>2. ISPLATA NAKNADE ZA UPRAVLJANJE UPRAVITELJU ZGRADE – NOVOPROJEKT D.O.O</vt:lpstr>
      <vt:lpstr>2. ISPLATA NAKNADE ZA UPRAVLJANJE UPRAVITELJU ZGRADE – NOVOPROJEKT D.O.O</vt:lpstr>
      <vt:lpstr>2. ISPLATA NAKNADE ZA UPRAVLJANJE UPRAVITELJU ZGRADE – NOVOPROJEKT D.O.O</vt:lpstr>
      <vt:lpstr>3. SANACIJA KROVIŠTA</vt:lpstr>
      <vt:lpstr>3. SANACIJA KROVIŠTA</vt:lpstr>
      <vt:lpstr>3. SANACIJA KROVIŠTA</vt:lpstr>
      <vt:lpstr>4. RASPRAVA O DALNJEM UPRAVLJANJU ZGRADOM</vt:lpstr>
      <vt:lpstr>4. RASPRAVA O DALNJEM UPRAVLJANJU ZGRADOM</vt:lpstr>
      <vt:lpstr>5. PITANJA, PRIJEDLOZI, RAZNO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SASTANAK SUVLASNIKA ZGRADE SJENJAK 28</dc:title>
  <dc:creator>Ivana Rukavina</dc:creator>
  <cp:lastModifiedBy>Dean</cp:lastModifiedBy>
  <cp:revision>33</cp:revision>
  <dcterms:created xsi:type="dcterms:W3CDTF">2018-01-24T06:13:46Z</dcterms:created>
  <dcterms:modified xsi:type="dcterms:W3CDTF">2018-01-24T17:26:30Z</dcterms:modified>
</cp:coreProperties>
</file>